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sldIdLst>
    <p:sldId id="256" r:id="rId2"/>
    <p:sldId id="286" r:id="rId3"/>
    <p:sldId id="258" r:id="rId4"/>
    <p:sldId id="289" r:id="rId5"/>
    <p:sldId id="290" r:id="rId6"/>
    <p:sldId id="295" r:id="rId7"/>
    <p:sldId id="291" r:id="rId8"/>
    <p:sldId id="277" r:id="rId9"/>
    <p:sldId id="278" r:id="rId10"/>
    <p:sldId id="279" r:id="rId11"/>
    <p:sldId id="292" r:id="rId12"/>
    <p:sldId id="281" r:id="rId13"/>
    <p:sldId id="283" r:id="rId14"/>
    <p:sldId id="288" r:id="rId15"/>
    <p:sldId id="274" r:id="rId16"/>
    <p:sldId id="263" r:id="rId17"/>
    <p:sldId id="264" r:id="rId18"/>
    <p:sldId id="265" r:id="rId19"/>
    <p:sldId id="266" r:id="rId20"/>
    <p:sldId id="268" r:id="rId21"/>
    <p:sldId id="270" r:id="rId22"/>
    <p:sldId id="271" r:id="rId23"/>
    <p:sldId id="294" r:id="rId24"/>
    <p:sldId id="293" r:id="rId25"/>
    <p:sldId id="276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" initials="T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941D3-8228-4130-A593-3D89604E4E8C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595CA-C123-4A94-9F60-8445DB2B2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Nation, the</a:t>
            </a:r>
            <a:r>
              <a:rPr lang="en-US" baseline="0" dirty="0" smtClean="0"/>
              <a:t> best AWL is </a:t>
            </a:r>
            <a:r>
              <a:rPr lang="en-US" baseline="0" dirty="0" err="1" smtClean="0"/>
              <a:t>Coxhead</a:t>
            </a:r>
            <a:r>
              <a:rPr lang="en-US" baseline="0" dirty="0" smtClean="0"/>
              <a:t>, 1998 with 570 words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95CA-C123-4A94-9F60-8445DB2B2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5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95CA-C123-4A94-9F60-8445DB2B26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4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Poll: Who has used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Lextutor</a:t>
            </a:r>
            <a:r>
              <a:rPr lang="en-US" baseline="0" dirty="0" smtClean="0"/>
              <a:t>? What is it? What do you use it for commonly? </a:t>
            </a:r>
            <a:endParaRPr lang="en-US" dirty="0" smtClean="0"/>
          </a:p>
          <a:p>
            <a:r>
              <a:rPr lang="en-US" dirty="0" smtClean="0"/>
              <a:t>Note: Maybe Camtasia starts here?</a:t>
            </a:r>
            <a:r>
              <a:rPr lang="en-US" baseline="0" dirty="0" smtClean="0"/>
              <a:t> Put a hyperlink to Camtasia video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95CA-C123-4A94-9F60-8445DB2B26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3/22/2015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tutor.ca/vp/com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Lextutor%20Camtasia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businessvocabulary.weebly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quizlet.com/_jma5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1888067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 </a:t>
            </a:r>
            <a:r>
              <a:rPr lang="en-US" sz="3600" b="1" dirty="0"/>
              <a:t>Designing Vocabulary Lists and Autonomous </a:t>
            </a:r>
            <a:r>
              <a:rPr lang="en-US" sz="3600" b="1" dirty="0" smtClean="0"/>
              <a:t>Learning </a:t>
            </a:r>
            <a:r>
              <a:rPr lang="en-US" sz="3600" b="1" dirty="0"/>
              <a:t>Modules for ESP Courses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433" y="2912533"/>
            <a:ext cx="2243667" cy="1066800"/>
          </a:xfrm>
        </p:spPr>
        <p:txBody>
          <a:bodyPr/>
          <a:lstStyle/>
          <a:p>
            <a:pPr algn="ctr"/>
            <a:r>
              <a:rPr lang="en-US" b="1" dirty="0" smtClean="0"/>
              <a:t>TESOL 2015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Toronto, Canada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64266" y="357210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pPr algn="ctr"/>
            <a:r>
              <a:rPr lang="en-US" b="1" dirty="0"/>
              <a:t>Tara Brandenburg </a:t>
            </a:r>
            <a:endParaRPr lang="en-US" dirty="0"/>
          </a:p>
          <a:p>
            <a:pPr algn="ctr"/>
            <a:r>
              <a:rPr lang="en-US" dirty="0"/>
              <a:t>Colorado State University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Devon </a:t>
            </a:r>
            <a:r>
              <a:rPr lang="en-US" b="1" dirty="0" err="1"/>
              <a:t>Jancin</a:t>
            </a:r>
            <a:r>
              <a:rPr lang="en-US" b="1" dirty="0"/>
              <a:t> </a:t>
            </a:r>
            <a:endParaRPr lang="en-US" dirty="0"/>
          </a:p>
          <a:p>
            <a:pPr algn="ctr"/>
            <a:r>
              <a:rPr lang="en-US" dirty="0" smtClean="0"/>
              <a:t>Colorado State University 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err="1" smtClean="0"/>
              <a:t>Albatool</a:t>
            </a:r>
            <a:r>
              <a:rPr lang="en-US" b="1" dirty="0" smtClean="0"/>
              <a:t> </a:t>
            </a:r>
            <a:r>
              <a:rPr lang="en-US" b="1" dirty="0" err="1" smtClean="0"/>
              <a:t>Abalkheel</a:t>
            </a:r>
            <a:endParaRPr lang="en-US" b="1" dirty="0" smtClean="0"/>
          </a:p>
          <a:p>
            <a:pPr algn="ctr"/>
            <a:r>
              <a:rPr lang="en-US" dirty="0" smtClean="0"/>
              <a:t>Tulane University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  <a:p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7620000" cy="4843913"/>
          </a:xfrm>
        </p:spPr>
        <p:txBody>
          <a:bodyPr>
            <a:normAutofit/>
          </a:bodyPr>
          <a:lstStyle/>
          <a:p>
            <a:r>
              <a:rPr lang="en-US" dirty="0"/>
              <a:t>Complete or delete: words cut-off  in scanning/ </a:t>
            </a:r>
            <a:r>
              <a:rPr lang="en-US" dirty="0" smtClean="0"/>
              <a:t>converting</a:t>
            </a:r>
            <a:endParaRPr lang="en-US" dirty="0"/>
          </a:p>
          <a:p>
            <a:r>
              <a:rPr lang="en-US" dirty="0"/>
              <a:t>Easiest in Microsoft Word </a:t>
            </a:r>
            <a:endParaRPr lang="en-US" dirty="0" smtClean="0"/>
          </a:p>
          <a:p>
            <a:r>
              <a:rPr lang="en-US" dirty="0"/>
              <a:t>Convert files to text file </a:t>
            </a:r>
            <a:r>
              <a:rPr lang="en-US" dirty="0" smtClean="0"/>
              <a:t>(.</a:t>
            </a:r>
            <a:r>
              <a:rPr lang="en-US" dirty="0"/>
              <a:t>txt).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                     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b="1" u="sng" dirty="0"/>
              <a:t>Ctrl </a:t>
            </a:r>
            <a:r>
              <a:rPr lang="en-US" b="1" u="sng" dirty="0" smtClean="0"/>
              <a:t>F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Round 2: Delete proper nouns, apostrophes, acronyms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Clean-up Files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7" y="4486450"/>
            <a:ext cx="7981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19" y="3447764"/>
            <a:ext cx="3329846" cy="54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19" y="2229835"/>
            <a:ext cx="2667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uestions: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Lextutor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is your experience with </a:t>
            </a:r>
            <a:r>
              <a:rPr lang="en-US" dirty="0" err="1" smtClean="0"/>
              <a:t>Lextutor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81" y="2133600"/>
            <a:ext cx="2838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8610"/>
            <a:ext cx="8593400" cy="1143000"/>
          </a:xfrm>
        </p:spPr>
        <p:txBody>
          <a:bodyPr/>
          <a:lstStyle/>
          <a:p>
            <a:pPr algn="ctr"/>
            <a:r>
              <a:rPr lang="en-US" dirty="0" smtClean="0"/>
              <a:t>Step </a:t>
            </a:r>
            <a:r>
              <a:rPr lang="en-US" dirty="0"/>
              <a:t>II. Analyze Your </a:t>
            </a:r>
            <a:r>
              <a:rPr lang="en-US" dirty="0" smtClean="0"/>
              <a:t>Corpus </a:t>
            </a:r>
            <a:r>
              <a:rPr lang="en-US" dirty="0"/>
              <a:t>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3" y="994390"/>
            <a:ext cx="8136206" cy="3695709"/>
          </a:xfrm>
        </p:spPr>
        <p:txBody>
          <a:bodyPr>
            <a:normAutofit/>
          </a:bodyPr>
          <a:lstStyle/>
          <a:p>
            <a:r>
              <a:rPr lang="en-US" dirty="0" smtClean="0"/>
              <a:t>Lexical </a:t>
            </a:r>
            <a:r>
              <a:rPr lang="en-US" dirty="0"/>
              <a:t>Tutor’s </a:t>
            </a:r>
            <a:r>
              <a:rPr lang="en-US" dirty="0" err="1"/>
              <a:t>Compleat</a:t>
            </a:r>
            <a:r>
              <a:rPr lang="en-US" dirty="0"/>
              <a:t> Vocab </a:t>
            </a:r>
            <a:r>
              <a:rPr lang="en-US" dirty="0" smtClean="0"/>
              <a:t>Profile (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://www.lextutor.ca/vp/comp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)</a:t>
            </a:r>
          </a:p>
          <a:p>
            <a:pPr marL="114300" indent="0">
              <a:buNone/>
            </a:pPr>
            <a:r>
              <a:rPr lang="en-US" sz="1600" dirty="0" smtClean="0"/>
              <a:t>	</a:t>
            </a:r>
            <a:r>
              <a:rPr lang="en-US" sz="1800" dirty="0" smtClean="0"/>
              <a:t>- Generates frequency lists by comparison to COCA and BNC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dirty="0" smtClean="0">
                <a:hlinkClick r:id="rId4" action="ppaction://hlinkfile"/>
              </a:rPr>
              <a:t>Video Demonstration of Data Analysis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289" y="2911222"/>
            <a:ext cx="6418027" cy="35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179"/>
            <a:ext cx="7620000" cy="55474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list generated =color-coded details of exactly what words are at each level</a:t>
            </a:r>
          </a:p>
          <a:p>
            <a:pPr marL="114300" lvl="0" indent="0">
              <a:buNone/>
            </a:pPr>
            <a:endParaRPr lang="en-US" dirty="0"/>
          </a:p>
          <a:p>
            <a:pPr marL="114300" lvl="0" indent="0">
              <a:buNone/>
            </a:pPr>
            <a:endParaRPr lang="en-US" dirty="0" smtClean="0">
              <a:solidFill>
                <a:srgbClr val="8E795E"/>
              </a:solidFill>
            </a:endParaRPr>
          </a:p>
          <a:p>
            <a:pPr marL="114300" lvl="0" indent="0">
              <a:buNone/>
            </a:pPr>
            <a:endParaRPr lang="en-US" dirty="0" smtClean="0">
              <a:solidFill>
                <a:srgbClr val="8E795E"/>
              </a:solidFill>
            </a:endParaRPr>
          </a:p>
          <a:p>
            <a:pPr marL="114300" lvl="0" indent="0">
              <a:buNone/>
            </a:pPr>
            <a:endParaRPr lang="en-US" dirty="0">
              <a:solidFill>
                <a:srgbClr val="8E795E"/>
              </a:solidFill>
            </a:endParaRPr>
          </a:p>
          <a:p>
            <a:pPr marL="114300" lvl="0" indent="0">
              <a:buNone/>
            </a:pPr>
            <a:endParaRPr lang="en-US" dirty="0" smtClean="0">
              <a:solidFill>
                <a:srgbClr val="8E795E"/>
              </a:solidFill>
            </a:endParaRPr>
          </a:p>
          <a:p>
            <a:pPr marL="114300" lvl="0" indent="0">
              <a:buNone/>
            </a:pPr>
            <a:endParaRPr lang="en-US" dirty="0" smtClean="0">
              <a:solidFill>
                <a:srgbClr val="8E795E"/>
              </a:solidFill>
            </a:endParaRPr>
          </a:p>
          <a:p>
            <a:pPr marL="114300" lvl="0" indent="0">
              <a:buNone/>
            </a:pPr>
            <a:r>
              <a:rPr lang="en-US" b="1" dirty="0" smtClean="0">
                <a:solidFill>
                  <a:srgbClr val="8E795E"/>
                </a:solidFill>
              </a:rPr>
              <a:t>In this project: </a:t>
            </a:r>
            <a:endParaRPr lang="en-US" b="1" dirty="0"/>
          </a:p>
          <a:p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are expected to know the K1, K2 and Academic word lists </a:t>
            </a:r>
            <a:r>
              <a:rPr lang="en-US" dirty="0" smtClean="0"/>
              <a:t>already </a:t>
            </a:r>
            <a:endParaRPr lang="en-US" dirty="0"/>
          </a:p>
          <a:p>
            <a:r>
              <a:rPr lang="en-US" dirty="0" smtClean="0"/>
              <a:t>Vocabulary gap: many K3 words will be present in an American freshman business course</a:t>
            </a:r>
          </a:p>
          <a:p>
            <a:r>
              <a:rPr lang="en-US" dirty="0" smtClean="0"/>
              <a:t>30 business-specific </a:t>
            </a:r>
            <a:r>
              <a:rPr lang="en-US" dirty="0"/>
              <a:t>words from </a:t>
            </a:r>
            <a:r>
              <a:rPr lang="en-US" dirty="0" smtClean="0"/>
              <a:t>K3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30" y="1880910"/>
            <a:ext cx="6858000" cy="23747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48610"/>
            <a:ext cx="8593400" cy="1143000"/>
          </a:xfrm>
        </p:spPr>
        <p:txBody>
          <a:bodyPr/>
          <a:lstStyle/>
          <a:p>
            <a:pPr algn="ctr"/>
            <a:r>
              <a:rPr lang="en-US" dirty="0" smtClean="0"/>
              <a:t>K3 Business Word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online vocabulary learning technologies</a:t>
            </a:r>
            <a:r>
              <a:rPr lang="en-US" dirty="0"/>
              <a:t> </a:t>
            </a:r>
            <a:r>
              <a:rPr lang="en-US" dirty="0" smtClean="0"/>
              <a:t>have you used? </a:t>
            </a:r>
          </a:p>
          <a:p>
            <a:r>
              <a:rPr lang="en-US" dirty="0" smtClean="0"/>
              <a:t> In your experience, what are the pros and cons of online vocabulary learning?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386138"/>
            <a:ext cx="41814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5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85" y="274638"/>
            <a:ext cx="9208315" cy="1143000"/>
          </a:xfrm>
        </p:spPr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ESP Online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85" y="1600200"/>
            <a:ext cx="4504277" cy="5257800"/>
          </a:xfrm>
        </p:spPr>
        <p:txBody>
          <a:bodyPr/>
          <a:lstStyle/>
          <a:p>
            <a:pPr lvl="0"/>
            <a:r>
              <a:rPr lang="en-US" dirty="0"/>
              <a:t>Contains three modules of ten words each</a:t>
            </a:r>
          </a:p>
          <a:p>
            <a:pPr lvl="0"/>
            <a:r>
              <a:rPr lang="en-US" dirty="0"/>
              <a:t>Presents vocabulary in authentic context</a:t>
            </a:r>
          </a:p>
          <a:p>
            <a:pPr lvl="0"/>
            <a:r>
              <a:rPr lang="en-US" dirty="0"/>
              <a:t>Provides pictures and definitions </a:t>
            </a:r>
          </a:p>
          <a:p>
            <a:pPr lvl="0"/>
            <a:r>
              <a:rPr lang="en-US" dirty="0"/>
              <a:t>Provides practice activities and assessments at the end of each module with </a:t>
            </a:r>
            <a:r>
              <a:rPr lang="en-US" dirty="0" err="1"/>
              <a:t>Quizlet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62" y="1897419"/>
            <a:ext cx="3345069" cy="237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1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268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Step </a:t>
            </a:r>
            <a:r>
              <a:rPr lang="en-US" dirty="0"/>
              <a:t>III: Create Vocabulary Activities on </a:t>
            </a:r>
            <a:r>
              <a:rPr lang="en-US" dirty="0" err="1"/>
              <a:t>Quizlet</a:t>
            </a:r>
            <a:r>
              <a:rPr lang="en-US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8E795E"/>
                </a:solidFill>
              </a:rPr>
              <a:t>Why use </a:t>
            </a:r>
            <a:r>
              <a:rPr lang="en-US" dirty="0" err="1">
                <a:solidFill>
                  <a:srgbClr val="8E795E"/>
                </a:solidFill>
              </a:rPr>
              <a:t>Quizlet</a:t>
            </a:r>
            <a:r>
              <a:rPr lang="en-US" dirty="0">
                <a:solidFill>
                  <a:srgbClr val="8E795E"/>
                </a:solidFill>
              </a:rPr>
              <a:t>?</a:t>
            </a:r>
            <a:endParaRPr lang="en-US" dirty="0" smtClean="0">
              <a:solidFill>
                <a:srgbClr val="8E795E"/>
              </a:solidFill>
            </a:endParaRPr>
          </a:p>
          <a:p>
            <a:r>
              <a:rPr lang="en-US" dirty="0" smtClean="0"/>
              <a:t>Promotes learner autonomy </a:t>
            </a:r>
            <a:r>
              <a:rPr lang="en-US" sz="1600" dirty="0"/>
              <a:t>(</a:t>
            </a:r>
            <a:r>
              <a:rPr lang="en-US" sz="1600" dirty="0" err="1"/>
              <a:t>Runhaar</a:t>
            </a:r>
            <a:r>
              <a:rPr lang="en-US" sz="1600" dirty="0"/>
              <a:t>, </a:t>
            </a:r>
            <a:r>
              <a:rPr lang="en-US" sz="1600" dirty="0" smtClean="0"/>
              <a:t>Van </a:t>
            </a:r>
            <a:r>
              <a:rPr lang="en-US" sz="1600" dirty="0"/>
              <a:t>der Zande, and </a:t>
            </a:r>
            <a:r>
              <a:rPr lang="en-US" sz="1600" dirty="0" err="1"/>
              <a:t>Ursella</a:t>
            </a:r>
            <a:r>
              <a:rPr lang="en-US" sz="1600" dirty="0"/>
              <a:t>, 2012</a:t>
            </a:r>
            <a:r>
              <a:rPr lang="en-US" sz="1600" dirty="0" smtClean="0"/>
              <a:t>)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Improves </a:t>
            </a:r>
            <a:r>
              <a:rPr lang="en-US" dirty="0"/>
              <a:t>reading &amp; spelling </a:t>
            </a:r>
          </a:p>
          <a:p>
            <a:r>
              <a:rPr lang="en-US" dirty="0"/>
              <a:t>Provides pronunciation practice &amp; assessment 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70052" y="3698826"/>
            <a:ext cx="4879996" cy="2594070"/>
            <a:chOff x="2067752" y="3646730"/>
            <a:chExt cx="4879996" cy="259407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11" y="4236806"/>
              <a:ext cx="3357281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452" y="3646730"/>
              <a:ext cx="4762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752" y="4685096"/>
              <a:ext cx="51435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852" y="5859800"/>
              <a:ext cx="3238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848" y="4666046"/>
              <a:ext cx="3429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73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Quizlet</a:t>
            </a:r>
            <a:r>
              <a:rPr lang="en-US" dirty="0"/>
              <a:t>: Getting Started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3803" r="11808" b="-3803"/>
          <a:stretch/>
        </p:blipFill>
        <p:spPr bwMode="auto">
          <a:xfrm>
            <a:off x="-323850" y="1600200"/>
            <a:ext cx="84010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02" y="1600200"/>
            <a:ext cx="1103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69" y="2721351"/>
            <a:ext cx="1103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69" y="5426075"/>
            <a:ext cx="1103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5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Quizlet</a:t>
            </a:r>
            <a:r>
              <a:rPr lang="en-US" dirty="0"/>
              <a:t>: Creating a Vocabulary Set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0" r="10588"/>
          <a:stretch/>
        </p:blipFill>
        <p:spPr bwMode="auto">
          <a:xfrm>
            <a:off x="-171450" y="1600200"/>
            <a:ext cx="8248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57" y="3569480"/>
            <a:ext cx="1096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20" y="4691034"/>
            <a:ext cx="1096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07" y="4340197"/>
            <a:ext cx="1096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5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2" y="1824037"/>
            <a:ext cx="7750278" cy="445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Quizlet</a:t>
            </a:r>
            <a:r>
              <a:rPr lang="en-US" dirty="0"/>
              <a:t>: Editing and Using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24" y="3923757"/>
            <a:ext cx="1096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05" y="2757580"/>
            <a:ext cx="1096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Presentation 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3392"/>
            <a:ext cx="41529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1. Theoretical Foundation</a:t>
            </a:r>
          </a:p>
          <a:p>
            <a:pPr marL="114300" indent="0">
              <a:buNone/>
            </a:pPr>
            <a:r>
              <a:rPr lang="en-US" dirty="0" smtClean="0"/>
              <a:t>2. Corpus Construction</a:t>
            </a:r>
          </a:p>
          <a:p>
            <a:pPr marL="114300" indent="0">
              <a:buNone/>
            </a:pPr>
            <a:r>
              <a:rPr lang="en-US" dirty="0" smtClean="0"/>
              <a:t>3. Module Construction</a:t>
            </a:r>
          </a:p>
          <a:p>
            <a:pPr marL="114300" indent="0">
              <a:buNone/>
            </a:pPr>
            <a:r>
              <a:rPr lang="en-US" dirty="0" smtClean="0"/>
              <a:t>4. Discussion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28" y="2049621"/>
            <a:ext cx="3363172" cy="252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6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Making a Website Using </a:t>
            </a:r>
            <a:r>
              <a:rPr lang="en-US" dirty="0" err="1"/>
              <a:t>Weebly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76159" cy="4800600"/>
          </a:xfrm>
        </p:spPr>
        <p:txBody>
          <a:bodyPr/>
          <a:lstStyle/>
          <a:p>
            <a:r>
              <a:rPr lang="en-US" dirty="0"/>
              <a:t>Free domain </a:t>
            </a:r>
            <a:r>
              <a:rPr lang="en-US" dirty="0" smtClean="0"/>
              <a:t>name (URL)  </a:t>
            </a:r>
            <a:endParaRPr lang="en-US" dirty="0"/>
          </a:p>
          <a:p>
            <a:r>
              <a:rPr lang="en-US" dirty="0"/>
              <a:t>No ads or optional ads for profit</a:t>
            </a:r>
          </a:p>
          <a:p>
            <a:r>
              <a:rPr lang="en-US" dirty="0" smtClean="0"/>
              <a:t>Can </a:t>
            </a:r>
            <a:r>
              <a:rPr lang="en-US" dirty="0"/>
              <a:t>create multiple websites </a:t>
            </a:r>
          </a:p>
          <a:p>
            <a:r>
              <a:rPr lang="en-US" dirty="0"/>
              <a:t>PC and smartphone friendly sites </a:t>
            </a:r>
          </a:p>
          <a:p>
            <a:r>
              <a:rPr lang="en-US" dirty="0"/>
              <a:t>Students </a:t>
            </a:r>
            <a:r>
              <a:rPr lang="en-US" dirty="0" smtClean="0"/>
              <a:t>can design </a:t>
            </a:r>
            <a:r>
              <a:rPr lang="en-US" dirty="0"/>
              <a:t>websites linked to your </a:t>
            </a:r>
            <a:r>
              <a:rPr lang="en-US" dirty="0" smtClean="0"/>
              <a:t>account</a:t>
            </a:r>
          </a:p>
          <a:p>
            <a:r>
              <a:rPr lang="en-US" dirty="0" smtClean="0"/>
              <a:t>Select from pre-designed themes </a:t>
            </a:r>
            <a:endParaRPr lang="en-US" dirty="0"/>
          </a:p>
          <a:p>
            <a:r>
              <a:rPr lang="en-US" dirty="0"/>
              <a:t>Easy to use </a:t>
            </a:r>
            <a:r>
              <a:rPr lang="en-US" dirty="0" smtClean="0"/>
              <a:t>and edit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39" y="4465877"/>
            <a:ext cx="342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0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Weebly</a:t>
            </a:r>
            <a:r>
              <a:rPr lang="en-US" dirty="0"/>
              <a:t>: Editing Your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00200"/>
            <a:ext cx="801063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80" y="2176025"/>
            <a:ext cx="1096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495800"/>
            <a:ext cx="1096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30" y="2526862"/>
            <a:ext cx="1096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3846">
            <a:off x="7194542" y="1825187"/>
            <a:ext cx="1096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Weebly</a:t>
            </a:r>
            <a:r>
              <a:rPr lang="en-US" dirty="0"/>
              <a:t>: Adding Pages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8500"/>
            <a:ext cx="7620000" cy="533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4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8490" y="1275624"/>
            <a:ext cx="3657600" cy="639762"/>
          </a:xfrm>
        </p:spPr>
        <p:txBody>
          <a:bodyPr/>
          <a:lstStyle/>
          <a:p>
            <a:r>
              <a:rPr lang="en-US" sz="3600" dirty="0" smtClean="0"/>
              <a:t>Pros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031448"/>
            <a:ext cx="3657600" cy="3951288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ndependent study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Easy to share</a:t>
            </a:r>
          </a:p>
          <a:p>
            <a:r>
              <a:rPr lang="en-US" dirty="0" smtClean="0"/>
              <a:t>Download </a:t>
            </a:r>
            <a:r>
              <a:rPr lang="en-US" dirty="0"/>
              <a:t>on smartphones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8310" y="1275624"/>
            <a:ext cx="3657600" cy="6397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Cons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013049"/>
            <a:ext cx="3657600" cy="3951288"/>
          </a:xfrm>
        </p:spPr>
        <p:txBody>
          <a:bodyPr/>
          <a:lstStyle/>
          <a:p>
            <a:r>
              <a:rPr lang="en-US" dirty="0" smtClean="0"/>
              <a:t>Holding </a:t>
            </a:r>
            <a:r>
              <a:rPr lang="en-US" dirty="0"/>
              <a:t>students </a:t>
            </a:r>
            <a:r>
              <a:rPr lang="en-US" dirty="0" smtClean="0"/>
              <a:t>accountable</a:t>
            </a:r>
          </a:p>
          <a:p>
            <a:r>
              <a:rPr lang="en-US" dirty="0"/>
              <a:t>T</a:t>
            </a:r>
            <a:r>
              <a:rPr lang="en-US" dirty="0" smtClean="0"/>
              <a:t>echnological difficulties</a:t>
            </a:r>
          </a:p>
          <a:p>
            <a:r>
              <a:rPr lang="en-US" dirty="0"/>
              <a:t>R</a:t>
            </a:r>
            <a:r>
              <a:rPr lang="en-US" dirty="0" smtClean="0"/>
              <a:t>ote </a:t>
            </a:r>
            <a:r>
              <a:rPr lang="en-US" dirty="0"/>
              <a:t>practice only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62946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4453" y="328316"/>
            <a:ext cx="7513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Using Your Website in Class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201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How could you use this in your class? </a:t>
            </a:r>
          </a:p>
          <a:p>
            <a:r>
              <a:rPr lang="en-US" dirty="0" smtClean="0"/>
              <a:t>How could you adapt these technologies to your purposes?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07431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 err="1" smtClean="0"/>
              <a:t>Konstantakis</a:t>
            </a:r>
            <a:r>
              <a:rPr lang="en-US" dirty="0"/>
              <a:t>, N. (2007). Creating a business word list for </a:t>
            </a:r>
            <a:r>
              <a:rPr lang="en-US" dirty="0" smtClean="0"/>
              <a:t>teaching </a:t>
            </a:r>
          </a:p>
          <a:p>
            <a:pPr marL="114300" indent="0">
              <a:buNone/>
            </a:pPr>
            <a:r>
              <a:rPr lang="en-US" dirty="0"/>
              <a:t>	b</a:t>
            </a:r>
            <a:r>
              <a:rPr lang="en-US" dirty="0" smtClean="0"/>
              <a:t>usiness English, </a:t>
            </a:r>
            <a:r>
              <a:rPr lang="en-US" i="1" dirty="0"/>
              <a:t>ELIA</a:t>
            </a:r>
            <a:r>
              <a:rPr lang="en-US" dirty="0"/>
              <a:t>,</a:t>
            </a:r>
            <a:r>
              <a:rPr lang="en-US" i="1" dirty="0"/>
              <a:t> 7</a:t>
            </a:r>
            <a:r>
              <a:rPr lang="en-US" dirty="0"/>
              <a:t>, 79-102. </a:t>
            </a:r>
            <a:endParaRPr lang="en-US" dirty="0" smtClean="0"/>
          </a:p>
          <a:p>
            <a:pPr marL="114300" indent="0">
              <a:buNone/>
            </a:pPr>
            <a:r>
              <a:rPr lang="en-US" dirty="0" err="1"/>
              <a:t>McEnery</a:t>
            </a:r>
            <a:r>
              <a:rPr lang="en-US" dirty="0"/>
              <a:t>, T., Xiao, R. &amp; </a:t>
            </a:r>
            <a:r>
              <a:rPr lang="en-US" dirty="0" err="1"/>
              <a:t>Tono</a:t>
            </a:r>
            <a:r>
              <a:rPr lang="en-US" dirty="0"/>
              <a:t>, Y. (2006). </a:t>
            </a:r>
            <a:r>
              <a:rPr lang="en-US" i="1" dirty="0"/>
              <a:t>Corpus-based </a:t>
            </a:r>
            <a:r>
              <a:rPr lang="en-US" i="1" dirty="0" smtClean="0"/>
              <a:t>language studies</a:t>
            </a:r>
            <a:r>
              <a:rPr lang="en-US" i="1" dirty="0"/>
              <a:t>: An </a:t>
            </a:r>
            <a:endParaRPr lang="en-US" i="1" dirty="0" smtClean="0"/>
          </a:p>
          <a:p>
            <a:pPr marL="11430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advanced </a:t>
            </a:r>
            <a:r>
              <a:rPr lang="en-US" i="1" dirty="0"/>
              <a:t>resource book. </a:t>
            </a:r>
            <a:r>
              <a:rPr lang="en-US" dirty="0"/>
              <a:t>London: </a:t>
            </a:r>
            <a:r>
              <a:rPr lang="en-US" dirty="0" err="1"/>
              <a:t>Routledge</a:t>
            </a:r>
            <a:r>
              <a:rPr lang="en-US" dirty="0"/>
              <a:t>. </a:t>
            </a:r>
          </a:p>
          <a:p>
            <a:pPr marL="114300" indent="0">
              <a:buNone/>
            </a:pPr>
            <a:r>
              <a:rPr lang="en-US" dirty="0" smtClean="0"/>
              <a:t>Nakata</a:t>
            </a:r>
            <a:r>
              <a:rPr lang="en-US" dirty="0"/>
              <a:t>, T. (2008). English vocabulary learning with word lists</a:t>
            </a:r>
            <a:r>
              <a:rPr lang="en-US" dirty="0" smtClean="0"/>
              <a:t>, word </a:t>
            </a:r>
            <a:r>
              <a:rPr lang="en-US" dirty="0"/>
              <a:t>cards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dirty="0"/>
              <a:t>computers: Implications from cognitive </a:t>
            </a:r>
            <a:r>
              <a:rPr lang="en-US" dirty="0" smtClean="0"/>
              <a:t>psychology </a:t>
            </a:r>
            <a:r>
              <a:rPr lang="en-US" dirty="0"/>
              <a:t>research </a:t>
            </a:r>
            <a:r>
              <a:rPr lang="en-US" dirty="0" smtClean="0"/>
              <a:t>	for </a:t>
            </a:r>
            <a:r>
              <a:rPr lang="en-US" dirty="0"/>
              <a:t>optimal spaced </a:t>
            </a:r>
            <a:r>
              <a:rPr lang="en-US" dirty="0" smtClean="0"/>
              <a:t>learning. </a:t>
            </a:r>
            <a:r>
              <a:rPr lang="en-US" i="1" dirty="0" err="1"/>
              <a:t>ReCALL</a:t>
            </a:r>
            <a:r>
              <a:rPr lang="en-US" dirty="0"/>
              <a:t>, </a:t>
            </a:r>
            <a:r>
              <a:rPr lang="en-US" i="1" dirty="0" smtClean="0"/>
              <a:t>20</a:t>
            </a:r>
            <a:r>
              <a:rPr lang="en-US" dirty="0" smtClean="0"/>
              <a:t>(1</a:t>
            </a:r>
            <a:r>
              <a:rPr lang="en-US" dirty="0"/>
              <a:t>), 3. </a:t>
            </a:r>
          </a:p>
          <a:p>
            <a:pPr marL="114300" indent="0">
              <a:buNone/>
            </a:pPr>
            <a:r>
              <a:rPr lang="en-US" dirty="0" smtClean="0"/>
              <a:t>Nation, P. (2001). </a:t>
            </a:r>
            <a:r>
              <a:rPr lang="en-US" i="1" dirty="0" smtClean="0"/>
              <a:t>Learning vocabulary in another language. </a:t>
            </a:r>
            <a:r>
              <a:rPr lang="en-US" dirty="0" smtClean="0"/>
              <a:t>New York: 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Cambridge University Press. </a:t>
            </a:r>
          </a:p>
          <a:p>
            <a:pPr marL="114300" indent="0">
              <a:buNone/>
            </a:pPr>
            <a:r>
              <a:rPr lang="en-US" dirty="0" err="1" smtClean="0"/>
              <a:t>Reppen</a:t>
            </a:r>
            <a:r>
              <a:rPr lang="en-US" dirty="0" smtClean="0"/>
              <a:t>, R. (2010). </a:t>
            </a:r>
            <a:r>
              <a:rPr lang="en-US" i="1" dirty="0" smtClean="0"/>
              <a:t>Using corpora in the language classroom.</a:t>
            </a:r>
            <a:r>
              <a:rPr lang="en-US" dirty="0" smtClean="0"/>
              <a:t> New York: 	Cambridge University Press.</a:t>
            </a:r>
          </a:p>
          <a:p>
            <a:pPr marL="114300" indent="0">
              <a:buNone/>
            </a:pPr>
            <a:r>
              <a:rPr lang="en-US" dirty="0" err="1" smtClean="0"/>
              <a:t>Runhaar</a:t>
            </a:r>
            <a:r>
              <a:rPr lang="en-US" dirty="0"/>
              <a:t>, G. J., van der </a:t>
            </a:r>
            <a:r>
              <a:rPr lang="en-US" dirty="0" err="1"/>
              <a:t>Zande</a:t>
            </a:r>
            <a:r>
              <a:rPr lang="en-US" dirty="0"/>
              <a:t>, S. M., &amp; </a:t>
            </a:r>
            <a:r>
              <a:rPr lang="en-US" dirty="0" err="1"/>
              <a:t>Ursella</a:t>
            </a:r>
            <a:r>
              <a:rPr lang="en-US" dirty="0"/>
              <a:t>, E. G. E. (2012). </a:t>
            </a:r>
            <a:r>
              <a:rPr lang="en-US" i="1" dirty="0" smtClean="0"/>
              <a:t>Online </a:t>
            </a:r>
          </a:p>
          <a:p>
            <a:pPr marL="11430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vocabulary </a:t>
            </a:r>
            <a:r>
              <a:rPr lang="en-US" i="1" dirty="0"/>
              <a:t>learning for bilingual secondary school </a:t>
            </a:r>
            <a:r>
              <a:rPr lang="en-US" i="1" dirty="0" smtClean="0"/>
              <a:t>pupils</a:t>
            </a:r>
            <a:r>
              <a:rPr lang="en-US" i="1" dirty="0"/>
              <a:t>: An </a:t>
            </a:r>
            <a:r>
              <a:rPr lang="en-US" i="1" dirty="0" smtClean="0"/>
              <a:t>	intervention </a:t>
            </a:r>
            <a:r>
              <a:rPr lang="en-US" i="1" dirty="0"/>
              <a:t>study with first-year learners at the </a:t>
            </a:r>
            <a:r>
              <a:rPr lang="en-US" i="1" dirty="0" smtClean="0"/>
              <a:t>Hermann 	</a:t>
            </a:r>
            <a:r>
              <a:rPr lang="en-US" i="1" dirty="0" err="1" smtClean="0"/>
              <a:t>Wesselink</a:t>
            </a:r>
            <a:r>
              <a:rPr lang="en-US" i="1" dirty="0" smtClean="0"/>
              <a:t> </a:t>
            </a:r>
            <a:r>
              <a:rPr lang="en-US" i="1" dirty="0"/>
              <a:t>College</a:t>
            </a:r>
            <a:r>
              <a:rPr lang="en-US" dirty="0"/>
              <a:t>. Retrieved from </a:t>
            </a:r>
            <a:r>
              <a:rPr lang="en-US" dirty="0" smtClean="0"/>
              <a:t>	http://dspace.library.uu.nl/handle/1874/250577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5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537"/>
          <a:stretch>
            <a:fillRect/>
          </a:stretch>
        </p:blipFill>
        <p:spPr>
          <a:xfrm>
            <a:off x="2434884" y="4036362"/>
            <a:ext cx="3964743" cy="2497788"/>
          </a:xfrm>
        </p:spPr>
      </p:pic>
      <p:sp>
        <p:nvSpPr>
          <p:cNvPr id="5" name="Rectangle 4"/>
          <p:cNvSpPr/>
          <p:nvPr/>
        </p:nvSpPr>
        <p:spPr>
          <a:xfrm>
            <a:off x="1879608" y="6506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pPr algn="ctr"/>
            <a:r>
              <a:rPr lang="en-US" b="1" dirty="0"/>
              <a:t>Tara </a:t>
            </a:r>
            <a:r>
              <a:rPr lang="en-US" b="1" dirty="0" smtClean="0"/>
              <a:t>Brandenburg</a:t>
            </a:r>
          </a:p>
          <a:p>
            <a:pPr algn="ctr"/>
            <a:r>
              <a:rPr lang="en-US" dirty="0" smtClean="0"/>
              <a:t>Tara.Brandenburg@colostate.edu</a:t>
            </a:r>
            <a:r>
              <a:rPr lang="en-US" b="1" dirty="0" smtClean="0"/>
              <a:t> </a:t>
            </a:r>
            <a:endParaRPr lang="en-US" dirty="0"/>
          </a:p>
          <a:p>
            <a:pPr algn="ctr"/>
            <a:r>
              <a:rPr lang="en-US" dirty="0"/>
              <a:t>Colorado State University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Devon </a:t>
            </a:r>
            <a:r>
              <a:rPr lang="en-US" b="1" dirty="0" err="1"/>
              <a:t>Jancin</a:t>
            </a:r>
            <a:r>
              <a:rPr lang="en-US" b="1" dirty="0"/>
              <a:t> </a:t>
            </a:r>
            <a:endParaRPr lang="en-US" b="1" dirty="0" smtClean="0"/>
          </a:p>
          <a:p>
            <a:pPr algn="ctr"/>
            <a:r>
              <a:rPr lang="en-US" dirty="0" smtClean="0"/>
              <a:t>Devon.Jancin@colostate.edu</a:t>
            </a:r>
            <a:endParaRPr lang="en-US" dirty="0"/>
          </a:p>
          <a:p>
            <a:pPr algn="ctr"/>
            <a:r>
              <a:rPr lang="en-US" dirty="0" smtClean="0"/>
              <a:t>Colorado State University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  <a:p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Rationale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ost </a:t>
            </a:r>
            <a:r>
              <a:rPr lang="en-US" sz="2400" dirty="0"/>
              <a:t>ESL/EFL students majoring in business </a:t>
            </a:r>
            <a:r>
              <a:rPr lang="en-US" sz="2400" dirty="0" smtClean="0"/>
              <a:t>“have </a:t>
            </a:r>
            <a:r>
              <a:rPr lang="en-US" sz="2400" dirty="0"/>
              <a:t>little or no training in Business English </a:t>
            </a:r>
            <a:r>
              <a:rPr lang="en-US" sz="2400" dirty="0" smtClean="0"/>
              <a:t>specifically” </a:t>
            </a:r>
            <a:r>
              <a:rPr lang="en-US" sz="1800" dirty="0" smtClean="0"/>
              <a:t>(</a:t>
            </a:r>
            <a:r>
              <a:rPr lang="en-US" sz="1800" dirty="0" err="1" smtClean="0"/>
              <a:t>Konstantakis</a:t>
            </a:r>
            <a:r>
              <a:rPr lang="en-US" sz="1800" dirty="0" smtClean="0"/>
              <a:t>, 2007).</a:t>
            </a:r>
          </a:p>
          <a:p>
            <a:r>
              <a:rPr lang="en-US" sz="2400" dirty="0" smtClean="0"/>
              <a:t>Specialized vocabulary lists can be created with corpora and used to inform ESP vocabulary instruction </a:t>
            </a:r>
            <a:r>
              <a:rPr lang="en-US" sz="1800" dirty="0" smtClean="0"/>
              <a:t>(Nation, 2001).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Utilizing technology increases business ESP learning </a:t>
            </a:r>
            <a:r>
              <a:rPr lang="en-US" sz="1800" dirty="0"/>
              <a:t>(Nakata, 2008). </a:t>
            </a:r>
          </a:p>
          <a:p>
            <a:r>
              <a:rPr lang="en-US" sz="2400" dirty="0" smtClean="0"/>
              <a:t>Vocabulary recall </a:t>
            </a:r>
            <a:r>
              <a:rPr lang="en-US" sz="2400" dirty="0"/>
              <a:t>rates significantly increase more with </a:t>
            </a:r>
            <a:r>
              <a:rPr lang="en-US" sz="2400" dirty="0" smtClean="0"/>
              <a:t>computerized </a:t>
            </a:r>
            <a:r>
              <a:rPr lang="en-US" sz="2400" dirty="0"/>
              <a:t>practice than with traditional </a:t>
            </a:r>
            <a:r>
              <a:rPr lang="en-US" sz="2400" dirty="0" smtClean="0"/>
              <a:t>lists </a:t>
            </a:r>
            <a:r>
              <a:rPr lang="en-US" sz="1800" dirty="0" smtClean="0"/>
              <a:t>(</a:t>
            </a:r>
            <a:r>
              <a:rPr lang="en-US" sz="1800" dirty="0"/>
              <a:t>Nakata, 2008</a:t>
            </a:r>
            <a:r>
              <a:rPr lang="en-US" sz="18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746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a corpus? </a:t>
            </a:r>
          </a:p>
          <a:p>
            <a:r>
              <a:rPr lang="en-US" dirty="0" smtClean="0"/>
              <a:t>What is your experience with corpora? 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161" y="1536192"/>
            <a:ext cx="4124039" cy="412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Corpus?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“A large, principled collection of naturally occurring texts (written or spoken) stored electronically” </a:t>
            </a:r>
            <a:r>
              <a:rPr lang="en-US" sz="1800" dirty="0" smtClean="0"/>
              <a:t>(</a:t>
            </a:r>
            <a:r>
              <a:rPr lang="en-US" sz="1800" dirty="0" err="1" smtClean="0"/>
              <a:t>Reppen</a:t>
            </a:r>
            <a:r>
              <a:rPr lang="en-US" sz="1800" dirty="0" smtClean="0"/>
              <a:t>, 2010, p. 2)</a:t>
            </a:r>
          </a:p>
          <a:p>
            <a:r>
              <a:rPr lang="en-US" sz="2400" dirty="0" smtClean="0"/>
              <a:t>Sizes </a:t>
            </a:r>
            <a:r>
              <a:rPr lang="en-US" sz="2400" dirty="0"/>
              <a:t>range from 1,000 words to 450 million words </a:t>
            </a:r>
            <a:endParaRPr lang="en-US" sz="2400" dirty="0" smtClean="0"/>
          </a:p>
          <a:p>
            <a:r>
              <a:rPr lang="en-US" sz="2400" dirty="0" smtClean="0"/>
              <a:t>General language </a:t>
            </a:r>
            <a:r>
              <a:rPr lang="en-US" sz="2400" dirty="0"/>
              <a:t>inferences </a:t>
            </a:r>
            <a:r>
              <a:rPr lang="en-US" sz="2400" dirty="0" smtClean="0"/>
              <a:t>require  large samples (e.g. COCA, BNC, etc. ) whereas specialized corpora (e.g. Business text books) require </a:t>
            </a:r>
            <a:r>
              <a:rPr lang="en-US" sz="2400" dirty="0"/>
              <a:t>smaller samples </a:t>
            </a:r>
            <a:r>
              <a:rPr lang="en-US" sz="1800" dirty="0" smtClean="0"/>
              <a:t>(</a:t>
            </a:r>
            <a:r>
              <a:rPr lang="en-US" sz="1800" dirty="0" err="1"/>
              <a:t>McEnery</a:t>
            </a:r>
            <a:r>
              <a:rPr lang="en-US" sz="1800" dirty="0"/>
              <a:t>, Xiao, &amp; </a:t>
            </a:r>
            <a:r>
              <a:rPr lang="en-US" sz="1800" dirty="0" err="1"/>
              <a:t>Tono</a:t>
            </a:r>
            <a:r>
              <a:rPr lang="en-US" sz="1800" dirty="0"/>
              <a:t>, 2006) </a:t>
            </a:r>
          </a:p>
        </p:txBody>
      </p:sp>
    </p:spTree>
    <p:extLst>
      <p:ext uri="{BB962C8B-B14F-4D97-AF65-F5344CB8AC3E}">
        <p14:creationId xmlns:p14="http://schemas.microsoft.com/office/powerpoint/2010/main" val="3068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Corpora to Vocabulary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9A57C"/>
              </a:buClr>
            </a:pPr>
            <a:r>
              <a:rPr lang="en-US" dirty="0"/>
              <a:t>Determine semi-technical vocabulary words not normally found in basic English courses </a:t>
            </a:r>
            <a:r>
              <a:rPr lang="en-US" sz="1800" dirty="0">
                <a:solidFill>
                  <a:srgbClr val="2F2B20"/>
                </a:solidFill>
              </a:rPr>
              <a:t>(Nation, 2001, p. 192) </a:t>
            </a:r>
            <a:endParaRPr lang="en-US" dirty="0"/>
          </a:p>
          <a:p>
            <a:r>
              <a:rPr lang="en-US" dirty="0" smtClean="0"/>
              <a:t>Generate lists of items that are useful  for study  </a:t>
            </a:r>
            <a:r>
              <a:rPr lang="en-US" sz="1800" dirty="0" smtClean="0"/>
              <a:t>(Nation, 2001, p. 192) </a:t>
            </a:r>
          </a:p>
          <a:p>
            <a:r>
              <a:rPr lang="en-US" dirty="0" smtClean="0"/>
              <a:t>Provide vocabulary input  </a:t>
            </a:r>
            <a:r>
              <a:rPr lang="en-US" dirty="0"/>
              <a:t>in multiple real contexts </a:t>
            </a:r>
            <a:endParaRPr lang="en-US" dirty="0" smtClean="0"/>
          </a:p>
          <a:p>
            <a:r>
              <a:rPr lang="en-US" dirty="0" smtClean="0"/>
              <a:t>Promote autonomous discovery learning  </a:t>
            </a:r>
            <a:r>
              <a:rPr lang="en-US" sz="1800" dirty="0"/>
              <a:t>(Nation, 2001, p.111</a:t>
            </a:r>
            <a:r>
              <a:rPr lang="en-US" sz="1800" dirty="0" smtClean="0"/>
              <a:t>)</a:t>
            </a:r>
          </a:p>
          <a:p>
            <a:pPr lvl="0">
              <a:buClr>
                <a:srgbClr val="A9A57C"/>
              </a:buClr>
            </a:pPr>
            <a:r>
              <a:rPr lang="en-US" dirty="0">
                <a:solidFill>
                  <a:srgbClr val="2F2B20"/>
                </a:solidFill>
              </a:rPr>
              <a:t>Identify  vocabulary needed to read certain texts without excessive difficulty (</a:t>
            </a:r>
            <a:r>
              <a:rPr lang="en-US" sz="1800" dirty="0" err="1">
                <a:solidFill>
                  <a:srgbClr val="2F2B20"/>
                </a:solidFill>
              </a:rPr>
              <a:t>Reppen</a:t>
            </a:r>
            <a:r>
              <a:rPr lang="en-US" sz="1800" dirty="0">
                <a:solidFill>
                  <a:srgbClr val="2F2B20"/>
                </a:solidFill>
              </a:rPr>
              <a:t>, 2010, p. 5)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388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2K and 3K word lists?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3657600" cy="4857750"/>
          </a:xfrm>
        </p:spPr>
        <p:txBody>
          <a:bodyPr>
            <a:normAutofit/>
          </a:bodyPr>
          <a:lstStyle/>
          <a:p>
            <a:r>
              <a:rPr lang="en-US" b="1" dirty="0" smtClean="0"/>
              <a:t>1K-</a:t>
            </a:r>
            <a:r>
              <a:rPr lang="en-US" dirty="0" smtClean="0"/>
              <a:t> 1,000 most frequently </a:t>
            </a:r>
            <a:r>
              <a:rPr lang="en-US" dirty="0"/>
              <a:t>occurring words in the English </a:t>
            </a:r>
            <a:r>
              <a:rPr lang="en-US" dirty="0" smtClean="0"/>
              <a:t>language</a:t>
            </a:r>
          </a:p>
          <a:p>
            <a:r>
              <a:rPr lang="en-US" b="1" dirty="0" smtClean="0"/>
              <a:t>2K-</a:t>
            </a:r>
            <a:r>
              <a:rPr lang="en-US" dirty="0" smtClean="0"/>
              <a:t> next 1,000 (after 1K) </a:t>
            </a:r>
          </a:p>
          <a:p>
            <a:r>
              <a:rPr lang="en-US" b="1" dirty="0" smtClean="0"/>
              <a:t>3K- </a:t>
            </a:r>
            <a:r>
              <a:rPr lang="en-US" dirty="0" smtClean="0"/>
              <a:t>next 1,000 (after 2K) </a:t>
            </a:r>
          </a:p>
          <a:p>
            <a:r>
              <a:rPr lang="en-US" b="1" dirty="0" smtClean="0"/>
              <a:t>Academic Word List (AWL)- </a:t>
            </a:r>
            <a:r>
              <a:rPr lang="en-US" dirty="0" smtClean="0"/>
              <a:t>570 most common words in academic texts excluding 1K and 2K words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6250" y="4011295"/>
            <a:ext cx="3657600" cy="639762"/>
          </a:xfrm>
        </p:spPr>
        <p:txBody>
          <a:bodyPr/>
          <a:lstStyle/>
          <a:p>
            <a:r>
              <a:rPr lang="en-US" sz="1600" dirty="0" smtClean="0"/>
              <a:t>(Nation, 2001, p. 13) </a:t>
            </a:r>
            <a:endParaRPr lang="en-US" sz="1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26084658"/>
              </p:ext>
            </p:extLst>
          </p:nvPr>
        </p:nvGraphicFramePr>
        <p:xfrm>
          <a:off x="4419600" y="2174875"/>
          <a:ext cx="3657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Vocabulary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coverage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1000 words</a:t>
                      </a:r>
                    </a:p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100</a:t>
                      </a:r>
                      <a:r>
                        <a:rPr lang="en-US" baseline="0" dirty="0" smtClean="0"/>
                        <a:t>0 words</a:t>
                      </a:r>
                    </a:p>
                    <a:p>
                      <a:r>
                        <a:rPr lang="en-US" baseline="0" dirty="0" smtClean="0"/>
                        <a:t>AWL</a:t>
                      </a:r>
                    </a:p>
                    <a:p>
                      <a:r>
                        <a:rPr lang="en-US" baseline="0" dirty="0" smtClean="0"/>
                        <a:t>Others </a:t>
                      </a:r>
                    </a:p>
                    <a:p>
                      <a:r>
                        <a:rPr lang="en-US" baseline="0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71.4%</a:t>
                      </a:r>
                    </a:p>
                    <a:p>
                      <a:r>
                        <a:rPr lang="en-US" dirty="0" smtClean="0"/>
                        <a:t>4.7%</a:t>
                      </a:r>
                    </a:p>
                    <a:p>
                      <a:r>
                        <a:rPr lang="en-US" dirty="0" smtClean="0"/>
                        <a:t>10.0%</a:t>
                      </a:r>
                    </a:p>
                    <a:p>
                      <a:r>
                        <a:rPr lang="en-US" dirty="0" smtClean="0"/>
                        <a:t>13.9%</a:t>
                      </a:r>
                    </a:p>
                    <a:p>
                      <a:r>
                        <a:rPr lang="en-US" dirty="0" smtClean="0"/>
                        <a:t>100%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6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</a:t>
            </a:r>
            <a:r>
              <a:rPr lang="en-US" dirty="0"/>
              <a:t>I. Build Your Corpus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Scan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 Representative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Sample </a:t>
            </a:r>
          </a:p>
          <a:p>
            <a:r>
              <a:rPr lang="en-US" dirty="0" smtClean="0"/>
              <a:t>Multiple places, multiple chapters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In this project: </a:t>
            </a:r>
          </a:p>
          <a:p>
            <a:r>
              <a:rPr lang="en-US" dirty="0" smtClean="0"/>
              <a:t>odd, even</a:t>
            </a:r>
          </a:p>
          <a:p>
            <a:r>
              <a:rPr lang="en-US" dirty="0" smtClean="0"/>
              <a:t>2 pages each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03" y="4525841"/>
            <a:ext cx="7904306" cy="15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18" y="1221922"/>
            <a:ext cx="76200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Our corpus is 36,715 words (108 pages)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Technological </a:t>
            </a:r>
            <a:r>
              <a:rPr lang="en-US" sz="2800" dirty="0"/>
              <a:t>feasibility is an important size factor </a:t>
            </a:r>
            <a:r>
              <a:rPr lang="en-US" sz="1800" dirty="0"/>
              <a:t>(</a:t>
            </a:r>
            <a:r>
              <a:rPr lang="en-US" sz="1800" dirty="0" err="1"/>
              <a:t>McEnery</a:t>
            </a:r>
            <a:r>
              <a:rPr lang="en-US" sz="1800" dirty="0"/>
              <a:t>, Xiao, &amp; </a:t>
            </a:r>
            <a:r>
              <a:rPr lang="en-US" sz="1800" dirty="0" err="1"/>
              <a:t>Tono</a:t>
            </a:r>
            <a:r>
              <a:rPr lang="en-US" sz="1800" dirty="0"/>
              <a:t>, </a:t>
            </a:r>
            <a:r>
              <a:rPr lang="en-US" sz="1800" dirty="0" smtClean="0"/>
              <a:t>2006)</a:t>
            </a:r>
          </a:p>
          <a:p>
            <a:pPr lvl="0">
              <a:lnSpc>
                <a:spcPct val="150000"/>
              </a:lnSpc>
              <a:buClr>
                <a:srgbClr val="A9A57C"/>
              </a:buClr>
            </a:pPr>
            <a:r>
              <a:rPr lang="en-US" sz="2800" dirty="0" smtClean="0"/>
              <a:t>A smaller corpus is appropriate for ESP research </a:t>
            </a:r>
            <a:r>
              <a:rPr lang="en-US" sz="1800" dirty="0" smtClean="0">
                <a:solidFill>
                  <a:srgbClr val="2F2B20"/>
                </a:solidFill>
              </a:rPr>
              <a:t>(</a:t>
            </a:r>
            <a:r>
              <a:rPr lang="en-US" sz="1800" dirty="0" err="1" smtClean="0">
                <a:solidFill>
                  <a:srgbClr val="2F2B20"/>
                </a:solidFill>
              </a:rPr>
              <a:t>McEnery</a:t>
            </a:r>
            <a:r>
              <a:rPr lang="en-US" sz="1800" dirty="0">
                <a:solidFill>
                  <a:srgbClr val="2F2B20"/>
                </a:solidFill>
              </a:rPr>
              <a:t>, Xiao, &amp; </a:t>
            </a:r>
            <a:r>
              <a:rPr lang="en-US" sz="1800" dirty="0" err="1">
                <a:solidFill>
                  <a:srgbClr val="2F2B20"/>
                </a:solidFill>
              </a:rPr>
              <a:t>Tono</a:t>
            </a:r>
            <a:r>
              <a:rPr lang="en-US" sz="1800" dirty="0">
                <a:solidFill>
                  <a:srgbClr val="2F2B20"/>
                </a:solidFill>
              </a:rPr>
              <a:t>, 2006</a:t>
            </a:r>
            <a:r>
              <a:rPr lang="en-US" sz="1800" dirty="0" smtClean="0">
                <a:solidFill>
                  <a:srgbClr val="2F2B20"/>
                </a:solidFill>
              </a:rPr>
              <a:t>)</a:t>
            </a:r>
            <a:r>
              <a:rPr lang="en-US" sz="2800" dirty="0" smtClean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How Much Data do you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6569</TotalTime>
  <Words>856</Words>
  <Application>Microsoft Office PowerPoint</Application>
  <PresentationFormat>On-screen Show (4:3)</PresentationFormat>
  <Paragraphs>170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  Designing Vocabulary Lists and Autonomous Learning Modules for ESP Courses  </vt:lpstr>
      <vt:lpstr>Presentation Road Map</vt:lpstr>
      <vt:lpstr>Rationale </vt:lpstr>
      <vt:lpstr>Questions: </vt:lpstr>
      <vt:lpstr>What is a Corpus? </vt:lpstr>
      <vt:lpstr>Application of Corpora to Vocabulary Learning </vt:lpstr>
      <vt:lpstr>What are the 2K and 3K word lists? </vt:lpstr>
      <vt:lpstr>Step I. Build Your Corpus </vt:lpstr>
      <vt:lpstr>How Much Data do you Need?</vt:lpstr>
      <vt:lpstr>Clean-up Files</vt:lpstr>
      <vt:lpstr>Questions:  </vt:lpstr>
      <vt:lpstr>Step II. Analyze Your Corpus Data </vt:lpstr>
      <vt:lpstr>K3 Business Word List</vt:lpstr>
      <vt:lpstr>Discussion </vt:lpstr>
      <vt:lpstr>Business ESP Online Module</vt:lpstr>
      <vt:lpstr>Step III: Create Vocabulary Activities on Quizlet  </vt:lpstr>
      <vt:lpstr>Quizlet: Getting Started</vt:lpstr>
      <vt:lpstr>Quizlet: Creating a Vocabulary Set</vt:lpstr>
      <vt:lpstr>Quizlet: Editing and Using</vt:lpstr>
      <vt:lpstr>Making a Website Using Weebly</vt:lpstr>
      <vt:lpstr>Weebly: Editing Your Website</vt:lpstr>
      <vt:lpstr>Weebly: Adding Pages </vt:lpstr>
      <vt:lpstr>  </vt:lpstr>
      <vt:lpstr>Discussion: </vt:lpstr>
      <vt:lpstr>References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Albatool M</dc:creator>
  <cp:lastModifiedBy>Jancin,Devon (EID)</cp:lastModifiedBy>
  <cp:revision>107</cp:revision>
  <dcterms:created xsi:type="dcterms:W3CDTF">2014-11-07T20:35:30Z</dcterms:created>
  <dcterms:modified xsi:type="dcterms:W3CDTF">2015-03-22T23:53:15Z</dcterms:modified>
</cp:coreProperties>
</file>